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sldIdLst>
    <p:sldId id="256" r:id="rId2"/>
    <p:sldId id="319" r:id="rId3"/>
    <p:sldId id="257" r:id="rId4"/>
    <p:sldId id="310" r:id="rId5"/>
    <p:sldId id="311" r:id="rId6"/>
    <p:sldId id="325" r:id="rId7"/>
    <p:sldId id="258" r:id="rId8"/>
    <p:sldId id="262" r:id="rId9"/>
    <p:sldId id="261" r:id="rId10"/>
    <p:sldId id="322" r:id="rId11"/>
    <p:sldId id="321" r:id="rId12"/>
    <p:sldId id="259" r:id="rId13"/>
    <p:sldId id="260" r:id="rId14"/>
    <p:sldId id="265" r:id="rId15"/>
    <p:sldId id="267" r:id="rId16"/>
    <p:sldId id="269" r:id="rId17"/>
    <p:sldId id="298" r:id="rId18"/>
    <p:sldId id="279" r:id="rId19"/>
    <p:sldId id="274" r:id="rId20"/>
    <p:sldId id="275" r:id="rId21"/>
    <p:sldId id="277" r:id="rId22"/>
    <p:sldId id="299" r:id="rId23"/>
    <p:sldId id="290" r:id="rId24"/>
    <p:sldId id="291" r:id="rId25"/>
    <p:sldId id="292" r:id="rId26"/>
    <p:sldId id="301" r:id="rId27"/>
    <p:sldId id="302" r:id="rId28"/>
    <p:sldId id="303" r:id="rId29"/>
    <p:sldId id="309" r:id="rId30"/>
    <p:sldId id="305" r:id="rId31"/>
    <p:sldId id="314" r:id="rId32"/>
    <p:sldId id="317" r:id="rId33"/>
    <p:sldId id="313" r:id="rId34"/>
    <p:sldId id="304" r:id="rId35"/>
    <p:sldId id="324" r:id="rId36"/>
    <p:sldId id="323" r:id="rId37"/>
    <p:sldId id="289" r:id="rId38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770" autoAdjust="0"/>
    <p:restoredTop sz="94643"/>
  </p:normalViewPr>
  <p:slideViewPr>
    <p:cSldViewPr snapToGrid="0">
      <p:cViewPr varScale="1">
        <p:scale>
          <a:sx n="105" d="100"/>
          <a:sy n="105" d="100"/>
        </p:scale>
        <p:origin x="720" y="1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CA44E2-757D-4685-A702-AF4013919019}" type="datetimeFigureOut">
              <a:rPr lang="zh-TW" altLang="en-US" smtClean="0"/>
              <a:t>2019/5/22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412A2A-18F7-4716-9608-EBDD9E7B174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251168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412A2A-18F7-4716-9608-EBDD9E7B1743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992506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D2044-C5EA-479E-807D-035C96490F26}" type="datetime1">
              <a:rPr lang="zh-TW" altLang="en-US" smtClean="0"/>
              <a:t>2019/5/22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FF074-8E6A-4F4C-BF1E-E91E6B1C9AB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329721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A6717-9DD9-4670-877F-D4828770EEBE}" type="datetime1">
              <a:rPr lang="zh-TW" altLang="en-US" smtClean="0"/>
              <a:t>2019/5/22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FF074-8E6A-4F4C-BF1E-E91E6B1C9AB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895294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708EE5-DFE1-4EB8-8405-9B7CC45EE8C1}" type="datetime1">
              <a:rPr lang="zh-TW" altLang="en-US" smtClean="0"/>
              <a:t>2019/5/22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FF074-8E6A-4F4C-BF1E-E91E6B1C9AB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735725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CBE66-4A7A-4528-AB0A-2E292D3B7843}" type="datetime1">
              <a:rPr lang="zh-TW" altLang="en-US" smtClean="0"/>
              <a:t>2019/5/22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FF074-8E6A-4F4C-BF1E-E91E6B1C9AB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840096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D7A66-DB4C-47B4-BD2E-43AAE680E281}" type="datetime1">
              <a:rPr lang="zh-TW" altLang="en-US" smtClean="0"/>
              <a:t>2019/5/22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FF074-8E6A-4F4C-BF1E-E91E6B1C9AB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653476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C4968-CB94-4CB2-9395-2C499349F506}" type="datetime1">
              <a:rPr lang="zh-TW" altLang="en-US" smtClean="0"/>
              <a:t>2019/5/22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FF074-8E6A-4F4C-BF1E-E91E6B1C9AB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81255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691AB-0D37-4CFF-A89F-048BE399502E}" type="datetime1">
              <a:rPr lang="zh-TW" altLang="en-US" smtClean="0"/>
              <a:t>2019/5/22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FF074-8E6A-4F4C-BF1E-E91E6B1C9AB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823292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0583B1-AD49-44D8-BD05-9F6971DD41D7}" type="datetime1">
              <a:rPr lang="zh-TW" altLang="en-US" smtClean="0"/>
              <a:t>2019/5/22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FF074-8E6A-4F4C-BF1E-E91E6B1C9AB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394613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21C4CF-EB86-46F2-B58F-53070A531E3E}" type="datetime1">
              <a:rPr lang="zh-TW" altLang="en-US" smtClean="0"/>
              <a:t>2019/5/22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FF074-8E6A-4F4C-BF1E-E91E6B1C9AB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611351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0082B-359D-45CF-8363-983A8301FB63}" type="datetime1">
              <a:rPr lang="zh-TW" altLang="en-US" smtClean="0"/>
              <a:t>2019/5/22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FF074-8E6A-4F4C-BF1E-E91E6B1C9AB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766750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05A36-6EEE-4C49-B835-58E5A20B18E2}" type="datetime1">
              <a:rPr lang="zh-TW" altLang="en-US" smtClean="0"/>
              <a:t>2019/5/22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FF074-8E6A-4F4C-BF1E-E91E6B1C9AB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000518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7F27E6-E8AB-4325-8EEF-1BF6C41DC358}" type="datetime1">
              <a:rPr lang="zh-TW" altLang="en-US" smtClean="0"/>
              <a:t>2019/5/22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AFF074-8E6A-4F4C-BF1E-E91E6B1C9AB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827265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sla.com/zh_TW/support/car-maintenance" TargetMode="External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www.youtube.com/watch?v=IrJ8TUsjRh8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wE3fmFTtP9g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youtube.com/watch?v=G1t4M2XnIhI" TargetMode="External"/><Relationship Id="rId4" Type="http://schemas.openxmlformats.org/officeDocument/2006/relationships/image" Target="../media/image17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4ErEBkj_3PY" TargetMode="External"/><Relationship Id="rId2" Type="http://schemas.openxmlformats.org/officeDocument/2006/relationships/hyperlink" Target="https://www.youtube.com/watch?v=bbdQbyff_Sk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Mp8Y2yjV4fU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www.youtube.com/watch?v=n7vzVcKEqIU&amp;feature=youtu.be&amp;t=1m43s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c/the-nature-conservancy-fisheries-monitoring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island.com.tw/Main.php?stat=a_xAfLTEW" TargetMode="External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jLR-_c_uCwI" TargetMode="External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mnBUxG-wSVg" TargetMode="Externa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http://archive.businessweekly.com.tw/Article?StrId=63133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saVZ_X9GfIM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udacity.com/" TargetMode="External"/><Relationship Id="rId2" Type="http://schemas.openxmlformats.org/officeDocument/2006/relationships/hyperlink" Target="https://www.coursera.org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hyperlink" Target="https://www.edx.org/" TargetMode="Externa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s://flipedu.parenting.com.tw/topic/26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www.youtube.com/watch?v=dKOuUo3pZSE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daINKmR1M-4" TargetMode="External"/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2" Type="http://schemas.openxmlformats.org/officeDocument/2006/relationships/hyperlink" Target="https://www.youtube.com/watch?time_continue=117&amp;v=nLEXHF-bzZU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watch?v=swusfj91Kis" TargetMode="External"/><Relationship Id="rId5" Type="http://schemas.openxmlformats.org/officeDocument/2006/relationships/image" Target="../media/image4.png"/><Relationship Id="rId4" Type="http://schemas.openxmlformats.org/officeDocument/2006/relationships/hyperlink" Target="https://www.youtube.com/watch?v=hx_bgoTF7bs" TargetMode="External"/><Relationship Id="rId9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hyperlink" Target="https://www.youtube.com/watch?v=JlRPICfnmhw" TargetMode="External"/><Relationship Id="rId7" Type="http://schemas.openxmlformats.org/officeDocument/2006/relationships/image" Target="../media/image8.png"/><Relationship Id="rId2" Type="http://schemas.openxmlformats.org/officeDocument/2006/relationships/hyperlink" Target="https://www.youtube.com/watch?v=cIlvl66OZ_4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hyperlink" Target="https://www.youtube.com/watch?v=gn4nRCC9TwQ" TargetMode="External"/><Relationship Id="rId4" Type="http://schemas.openxmlformats.org/officeDocument/2006/relationships/hyperlink" Target="https://www.youtube.com/watch?v=j3T4Q8TZpfk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GXyLcszVYtg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lqlyxg1-gE0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8_lfxPI5ObM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378743" y="1958737"/>
            <a:ext cx="9434514" cy="2387600"/>
          </a:xfrm>
        </p:spPr>
        <p:txBody>
          <a:bodyPr>
            <a:normAutofit fontScale="90000"/>
          </a:bodyPr>
          <a:lstStyle/>
          <a:p>
            <a:r>
              <a:rPr lang="zh-TW" altLang="en-US" dirty="0"/>
              <a:t>如何迎戰科技浪潮</a:t>
            </a:r>
            <a:br>
              <a:rPr lang="en-US" altLang="zh-TW" dirty="0"/>
            </a:br>
            <a:r>
              <a:rPr lang="en-US" altLang="zh-TW" dirty="0"/>
              <a:t>How to ride the wave of technology?</a:t>
            </a:r>
            <a:endParaRPr lang="zh-TW" altLang="en-US" dirty="0">
              <a:effectLst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5134642"/>
            <a:ext cx="9144000" cy="1058894"/>
          </a:xfrm>
        </p:spPr>
        <p:txBody>
          <a:bodyPr/>
          <a:lstStyle/>
          <a:p>
            <a:r>
              <a:rPr lang="zh-TW" altLang="en-US" dirty="0"/>
              <a:t>萬能科技大學 資訊工程系暨電資研究所</a:t>
            </a:r>
            <a:endParaRPr lang="en-US" altLang="zh-TW" dirty="0"/>
          </a:p>
          <a:p>
            <a:r>
              <a:rPr lang="zh-TW" altLang="en-US" dirty="0"/>
              <a:t>江義淵 助理教授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FF074-8E6A-4F4C-BF1E-E91E6B1C9AB2}" type="slidenum">
              <a:rPr lang="zh-TW" altLang="en-US" smtClean="0"/>
              <a:t>1</a:t>
            </a:fld>
            <a:endParaRPr lang="zh-TW" altLang="en-US"/>
          </a:p>
        </p:txBody>
      </p:sp>
      <p:sp>
        <p:nvSpPr>
          <p:cNvPr id="5" name="副標題 2">
            <a:extLst>
              <a:ext uri="{FF2B5EF4-FFF2-40B4-BE49-F238E27FC236}">
                <a16:creationId xmlns:a16="http://schemas.microsoft.com/office/drawing/2014/main" id="{7976BD6B-F2EF-1048-BAA6-D801089919E6}"/>
              </a:ext>
            </a:extLst>
          </p:cNvPr>
          <p:cNvSpPr txBox="1">
            <a:spLocks/>
          </p:cNvSpPr>
          <p:nvPr/>
        </p:nvSpPr>
        <p:spPr>
          <a:xfrm>
            <a:off x="3302985" y="622046"/>
            <a:ext cx="4975383" cy="5483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2019</a:t>
            </a:r>
            <a:r>
              <a:rPr lang="zh-CN" altLang="en-US" dirty="0"/>
              <a:t>菁英學生培育計畫講座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20421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C89435A-D710-4F48-A777-933469E51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特斯拉</a:t>
            </a:r>
            <a:r>
              <a:rPr kumimoji="1" lang="en-US" altLang="zh-TW" dirty="0"/>
              <a:t>(TELSA)</a:t>
            </a:r>
            <a:r>
              <a:rPr kumimoji="1" lang="zh-TW" altLang="en-US" dirty="0"/>
              <a:t>自動化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2BDA4E6-1BCA-D54A-B125-11BA5DA56E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F799882-2E07-B341-9777-ABCBFF2A82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FF074-8E6A-4F4C-BF1E-E91E6B1C9AB2}" type="slidenum">
              <a:rPr lang="zh-TW" altLang="en-US" smtClean="0"/>
              <a:t>10</a:t>
            </a:fld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E6FD708-CE79-7749-9831-1AF73190AF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437" y="1646238"/>
            <a:ext cx="7625896" cy="4710112"/>
          </a:xfrm>
          <a:prstGeom prst="rect">
            <a:avLst/>
          </a:prstGeom>
        </p:spPr>
      </p:pic>
      <p:pic>
        <p:nvPicPr>
          <p:cNvPr id="6" name="圖片 5">
            <a:hlinkClick r:id="rId3"/>
            <a:extLst>
              <a:ext uri="{FF2B5EF4-FFF2-40B4-BE49-F238E27FC236}">
                <a16:creationId xmlns:a16="http://schemas.microsoft.com/office/drawing/2014/main" id="{5F43AD22-E3C3-F04F-A56F-47F2E6CAC4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4096" y="5024628"/>
            <a:ext cx="2537941" cy="1331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9376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9477995-FEB2-4F40-9499-54E149276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全自動無人旅館？</a:t>
            </a:r>
          </a:p>
        </p:txBody>
      </p:sp>
      <p:pic>
        <p:nvPicPr>
          <p:cNvPr id="6" name="內容版面配置區 5">
            <a:hlinkClick r:id="rId2"/>
            <a:extLst>
              <a:ext uri="{FF2B5EF4-FFF2-40B4-BE49-F238E27FC236}">
                <a16:creationId xmlns:a16="http://schemas.microsoft.com/office/drawing/2014/main" id="{16E0AA8A-687E-F341-9252-DB3A47C562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9070" y="1523740"/>
            <a:ext cx="6696978" cy="5015172"/>
          </a:xfr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CA84994-29A8-CC49-A0A9-44907494F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FF074-8E6A-4F4C-BF1E-E91E6B1C9AB2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532040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這也叫機器人</a:t>
            </a: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300" y="2074637"/>
            <a:ext cx="5953125" cy="33528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993203" y="5910532"/>
            <a:ext cx="50031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hlinkClick r:id="rId3"/>
              </a:rPr>
              <a:t>https://www.youtube.com/watch?v=wE3fmFTtP</a:t>
            </a:r>
            <a:r>
              <a:rPr lang="zh-TW" altLang="en-US">
                <a:hlinkClick r:id="rId3"/>
              </a:rPr>
              <a:t>9g</a:t>
            </a:r>
            <a:r>
              <a:rPr lang="zh-TW" altLang="en-US"/>
              <a:t> 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FF074-8E6A-4F4C-BF1E-E91E6B1C9AB2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358345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這也是</a:t>
            </a:r>
            <a:r>
              <a:rPr lang="en-US" altLang="zh-TW" dirty="0"/>
              <a:t>…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25625"/>
            <a:ext cx="5225393" cy="2889384"/>
          </a:xfrm>
          <a:prstGeom prst="rect">
            <a:avLst/>
          </a:prstGeom>
        </p:spPr>
      </p:pic>
      <p:pic>
        <p:nvPicPr>
          <p:cNvPr id="1026" name="Picture 2" descr="https://si.wsj.net/public/resources/images/NA-CC344_SWARM2_G_20140814180236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6258" y="1786046"/>
            <a:ext cx="4389474" cy="2928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FF074-8E6A-4F4C-BF1E-E91E6B1C9AB2}" type="slidenum">
              <a:rPr lang="zh-TW" altLang="en-US" smtClean="0"/>
              <a:t>13</a:t>
            </a:fld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2543175" y="5829300"/>
            <a:ext cx="4911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hlinkClick r:id="rId5"/>
              </a:rPr>
              <a:t>https://www.youtube.com/watch?v=G1t4M2XnIhI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292539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另一些有趣的機器人</a:t>
            </a:r>
            <a:r>
              <a:rPr lang="en-US" altLang="zh-TW" dirty="0"/>
              <a:t>…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989962"/>
            <a:ext cx="10515600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zh-TW" u="sng" dirty="0">
                <a:hlinkClick r:id="rId2"/>
              </a:rPr>
              <a:t>Drawing Robot:</a:t>
            </a:r>
          </a:p>
          <a:p>
            <a:pPr marL="0" indent="0">
              <a:buNone/>
            </a:pPr>
            <a:r>
              <a:rPr lang="en-US" altLang="zh-TW" dirty="0">
                <a:hlinkClick r:id="rId2"/>
              </a:rPr>
              <a:t>https://www.youtube.com/watch?v=bbdQbyff_Sk</a:t>
            </a:r>
            <a:endParaRPr lang="en-US" altLang="zh-TW" dirty="0">
              <a:hlinkClick r:id="rId3"/>
            </a:endParaRPr>
          </a:p>
          <a:p>
            <a:pPr marL="0" indent="0">
              <a:buNone/>
            </a:pPr>
            <a:r>
              <a:rPr lang="en" altLang="zh-TW" dirty="0"/>
              <a:t>Sudoku:</a:t>
            </a:r>
            <a:endParaRPr lang="en-US" altLang="zh-TW" dirty="0">
              <a:hlinkClick r:id="rId4"/>
            </a:endParaRPr>
          </a:p>
          <a:p>
            <a:pPr marL="0" indent="0">
              <a:buNone/>
            </a:pPr>
            <a:r>
              <a:rPr lang="en-US" altLang="zh-TW" dirty="0">
                <a:hlinkClick r:id="rId4"/>
              </a:rPr>
              <a:t>https://www.youtube.com/watch?v=Mp8Y2yjV4fU</a:t>
            </a:r>
          </a:p>
          <a:p>
            <a:pPr marL="0" indent="0">
              <a:buNone/>
            </a:pPr>
            <a:endParaRPr lang="en-US" altLang="zh-TW" dirty="0">
              <a:hlinkClick r:id="rId4"/>
            </a:endParaRPr>
          </a:p>
          <a:p>
            <a:pPr marL="0" indent="0">
              <a:buNone/>
            </a:pPr>
            <a:endParaRPr lang="en-US" altLang="zh-TW" dirty="0">
              <a:hlinkClick r:id="rId4"/>
            </a:endParaRPr>
          </a:p>
          <a:p>
            <a:pPr marL="0" indent="0">
              <a:buNone/>
            </a:pPr>
            <a:r>
              <a:rPr lang="en-US" altLang="zh-TW" dirty="0">
                <a:hlinkClick r:id="rId4"/>
              </a:rPr>
              <a:t>Drones:</a:t>
            </a:r>
          </a:p>
          <a:p>
            <a:pPr marL="0" indent="0">
              <a:buNone/>
            </a:pPr>
            <a:r>
              <a:rPr lang="en-US" altLang="zh-TW" dirty="0">
                <a:hlinkClick r:id="rId4"/>
              </a:rPr>
              <a:t>https://www.youtube.com/watch?v=w2itwFJCgFQ</a:t>
            </a:r>
          </a:p>
          <a:p>
            <a:pPr marL="0" indent="0">
              <a:buNone/>
            </a:pPr>
            <a:r>
              <a:rPr lang="en-US" altLang="zh-TW" dirty="0">
                <a:hlinkClick r:id="rId4"/>
              </a:rPr>
              <a:t>https://www.youtube.com/watch?v=4ErEBkj_3PY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FF074-8E6A-4F4C-BF1E-E91E6B1C9AB2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088758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What is </a:t>
            </a:r>
            <a:r>
              <a:rPr lang="en-US" altLang="zh-TW" dirty="0" err="1"/>
              <a:t>IoT</a:t>
            </a:r>
            <a:r>
              <a:rPr lang="en-US" altLang="zh-TW" dirty="0"/>
              <a:t>?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026" name="Picture 2" descr="http://cdnimage.vishwagujarat.com/wp-content/uploads/2016/08/21132030/IoT-Graphic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8014" y="1690688"/>
            <a:ext cx="10195786" cy="4661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FF074-8E6A-4F4C-BF1E-E91E6B1C9AB2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661990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Why the Current focus on </a:t>
            </a:r>
            <a:r>
              <a:rPr lang="en-US" altLang="zh-TW" dirty="0" err="1"/>
              <a:t>IoT</a:t>
            </a:r>
            <a:r>
              <a:rPr lang="en-US" altLang="zh-TW" dirty="0"/>
              <a:t>?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Low cost sensors;</a:t>
            </a:r>
          </a:p>
          <a:p>
            <a:r>
              <a:rPr lang="en-US" altLang="zh-TW" dirty="0"/>
              <a:t>Efficient power consumption;</a:t>
            </a:r>
          </a:p>
          <a:p>
            <a:r>
              <a:rPr lang="en-US" altLang="zh-TW" dirty="0"/>
              <a:t>Standards-based connectivity from anywhere;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FF074-8E6A-4F4C-BF1E-E91E6B1C9AB2}" type="slidenum">
              <a:rPr lang="zh-TW" altLang="en-US" smtClean="0"/>
              <a:t>16</a:t>
            </a:fld>
            <a:endParaRPr lang="zh-TW" altLang="en-US"/>
          </a:p>
        </p:txBody>
      </p:sp>
      <p:pic>
        <p:nvPicPr>
          <p:cNvPr id="4098" name="Picture 2" descr="「gas sensor」的圖片搜尋結果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7750" y="4244308"/>
            <a:ext cx="2085975" cy="2085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「ultrasonic sensor」的圖片搜尋結果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0579" y="4113263"/>
            <a:ext cx="2501581" cy="2066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utoShape 6" descr="「dht11溫濕度感測器」的圖片搜尋結果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154" y="4113263"/>
            <a:ext cx="2217020" cy="2217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6" name="Picture 1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7441" y="3598299"/>
            <a:ext cx="2571750" cy="258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408787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物聯網應用：智慧家電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938212" y="1854200"/>
            <a:ext cx="10515600" cy="4351338"/>
          </a:xfrm>
        </p:spPr>
        <p:txBody>
          <a:bodyPr/>
          <a:lstStyle/>
          <a:p>
            <a:r>
              <a:rPr lang="en-US" altLang="zh-TW" dirty="0"/>
              <a:t>https://www.youtube.com/watch?v=Fcrg_QJ5uyk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FF074-8E6A-4F4C-BF1E-E91E6B1C9AB2}" type="slidenum">
              <a:rPr lang="zh-TW" altLang="en-US" smtClean="0"/>
              <a:t>17</a:t>
            </a:fld>
            <a:endParaRPr lang="zh-TW" alt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1789" y="2457449"/>
            <a:ext cx="6255324" cy="425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683396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大數據</a:t>
            </a:r>
            <a:endParaRPr lang="zh-TW" altLang="en-US" dirty="0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9780" y="1690687"/>
            <a:ext cx="7796313" cy="4623485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FF074-8E6A-4F4C-BF1E-E91E6B1C9AB2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303585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流行病學：</a:t>
            </a:r>
            <a:r>
              <a:rPr lang="en-US" altLang="zh-TW" dirty="0"/>
              <a:t>Google Flu Trend Prediction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026" name="Picture 2" descr="「big data google flu\」的圖片搜尋結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3592" y="1690688"/>
            <a:ext cx="6954520" cy="5373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FF074-8E6A-4F4C-BF1E-E91E6B1C9AB2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779565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764FEEC-50CD-8847-B462-E5268DF66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Hant" altLang="en-US" dirty="0"/>
              <a:t>簡歷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B360148-704A-6A47-9676-80B334AC06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Hant" altLang="en-US" dirty="0"/>
              <a:t>經歷：</a:t>
            </a:r>
            <a:endParaRPr kumimoji="1" lang="en-US" altLang="zh-Hant" dirty="0"/>
          </a:p>
          <a:p>
            <a:pPr lvl="1"/>
            <a:r>
              <a:rPr kumimoji="1" lang="zh-Hant" altLang="en-US" dirty="0"/>
              <a:t>萬能科技大學資訊工程系暨電資研究所助理教授</a:t>
            </a:r>
            <a:r>
              <a:rPr kumimoji="1" lang="en-US" altLang="zh-Hant" dirty="0"/>
              <a:t> (2008 </a:t>
            </a:r>
            <a:r>
              <a:rPr kumimoji="1" lang="zh-Hant" altLang="en-US" dirty="0"/>
              <a:t>至今</a:t>
            </a:r>
            <a:r>
              <a:rPr kumimoji="1" lang="en-US" altLang="zh-Hant" dirty="0"/>
              <a:t>)</a:t>
            </a:r>
          </a:p>
          <a:p>
            <a:pPr lvl="2">
              <a:buFont typeface="Wingdings" pitchFamily="2" charset="2"/>
              <a:buChar char="ü"/>
            </a:pPr>
            <a:r>
              <a:rPr kumimoji="1" lang="zh-Hant" altLang="en-US" dirty="0"/>
              <a:t>研究領域：機器學習、深度學習、智慧型系統、機器人</a:t>
            </a:r>
            <a:endParaRPr kumimoji="1" lang="en-US" altLang="zh-Hant" dirty="0"/>
          </a:p>
          <a:p>
            <a:pPr lvl="1"/>
            <a:r>
              <a:rPr kumimoji="1" lang="zh-Hant" altLang="en-US" dirty="0"/>
              <a:t>美商現觀科技股份有限公司 高級工程師 </a:t>
            </a:r>
            <a:r>
              <a:rPr kumimoji="1" lang="en-US" altLang="zh-Hant" dirty="0"/>
              <a:t>(2004~2006)</a:t>
            </a:r>
            <a:endParaRPr kumimoji="1" lang="zh-TW" altLang="en-US"/>
          </a:p>
          <a:p>
            <a:r>
              <a:rPr kumimoji="1" lang="zh-Hant" altLang="en-US"/>
              <a:t>學歷</a:t>
            </a:r>
            <a:r>
              <a:rPr kumimoji="1" lang="zh-Hant" altLang="en-US" dirty="0"/>
              <a:t>：</a:t>
            </a:r>
            <a:endParaRPr kumimoji="1" lang="en-US" altLang="zh-Hant" dirty="0"/>
          </a:p>
          <a:p>
            <a:pPr lvl="1"/>
            <a:r>
              <a:rPr kumimoji="1" lang="zh-Hant" altLang="en-US" dirty="0"/>
              <a:t>元智大學資訊工程系博士 </a:t>
            </a:r>
            <a:r>
              <a:rPr kumimoji="1" lang="en-US" altLang="zh-Hant" dirty="0"/>
              <a:t>(1998~2007)</a:t>
            </a:r>
          </a:p>
          <a:p>
            <a:pPr lvl="2">
              <a:buFont typeface="Wingdings" pitchFamily="2" charset="2"/>
              <a:buChar char="ü"/>
            </a:pPr>
            <a:r>
              <a:rPr kumimoji="1" lang="zh-Hant" altLang="en-US" dirty="0"/>
              <a:t>專攻人工智慧</a:t>
            </a:r>
            <a:endParaRPr kumimoji="1" lang="en-US" altLang="zh-Hant" dirty="0"/>
          </a:p>
          <a:p>
            <a:pPr lvl="1"/>
            <a:r>
              <a:rPr kumimoji="1" lang="zh-Hant" altLang="en-US" dirty="0"/>
              <a:t>中原大學數學研究所碩士</a:t>
            </a:r>
            <a:r>
              <a:rPr kumimoji="1" lang="en-US" altLang="zh-Hant" dirty="0"/>
              <a:t> (1994~1996)</a:t>
            </a:r>
          </a:p>
          <a:p>
            <a:pPr lvl="2">
              <a:buFont typeface="Wingdings" pitchFamily="2" charset="2"/>
              <a:buChar char="ü"/>
            </a:pPr>
            <a:r>
              <a:rPr kumimoji="1" lang="zh-Hant" altLang="en-US" dirty="0"/>
              <a:t>專攻交換代數</a:t>
            </a:r>
            <a:endParaRPr kumimoji="1" lang="en-US" altLang="zh-Hant" dirty="0"/>
          </a:p>
          <a:p>
            <a:pPr lvl="1"/>
            <a:r>
              <a:rPr kumimoji="1" lang="zh-Hant" altLang="en-US" dirty="0"/>
              <a:t>逢甲大學應用數學系學士</a:t>
            </a:r>
            <a:r>
              <a:rPr kumimoji="1" lang="en-US" altLang="zh-Hant" dirty="0"/>
              <a:t> (1990~1994)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2031881-196F-1342-AB84-24ED1C4A06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FF074-8E6A-4F4C-BF1E-E91E6B1C9AB2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610981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行銷：</a:t>
            </a:r>
            <a:r>
              <a:rPr lang="en-US" altLang="zh-TW" dirty="0"/>
              <a:t>Target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1507" y="1882439"/>
            <a:ext cx="5325481" cy="3988971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331" y="1882440"/>
            <a:ext cx="4004676" cy="3988971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FF074-8E6A-4F4C-BF1E-E91E6B1C9AB2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835178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天文：</a:t>
            </a:r>
            <a:r>
              <a:rPr lang="en-US" altLang="zh-TW" dirty="0"/>
              <a:t>Sloan Digital Sky Survey (SDSS)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541" y="1905595"/>
            <a:ext cx="6432483" cy="4288322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FF074-8E6A-4F4C-BF1E-E91E6B1C9AB2}" type="slidenum">
              <a:rPr lang="zh-TW" altLang="en-US" smtClean="0"/>
              <a:t>21</a:t>
            </a:fld>
            <a:endParaRPr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8958263" y="1905595"/>
            <a:ext cx="245291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/>
              <a:t>2000</a:t>
            </a:r>
            <a:r>
              <a:rPr lang="zh-TW" altLang="en-US" dirty="0"/>
              <a:t>開始</a:t>
            </a:r>
            <a:endParaRPr lang="en-US" altLang="zh-TW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/>
              <a:t>2010</a:t>
            </a:r>
            <a:r>
              <a:rPr lang="zh-TW" altLang="en-US" dirty="0"/>
              <a:t>達</a:t>
            </a:r>
            <a:r>
              <a:rPr lang="en-US" altLang="zh-TW" dirty="0"/>
              <a:t>140TB</a:t>
            </a:r>
            <a:r>
              <a:rPr lang="zh-TW" altLang="en-US" dirty="0"/>
              <a:t>的資料</a:t>
            </a:r>
            <a:endParaRPr lang="en-US" altLang="zh-TW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/>
              <a:t>2016</a:t>
            </a:r>
            <a:r>
              <a:rPr lang="zh-TW" altLang="en-US" dirty="0"/>
              <a:t>新計畫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3445566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醫學：新生兒加護病房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FF074-8E6A-4F4C-BF1E-E91E6B1C9AB2}" type="slidenum">
              <a:rPr lang="zh-TW" altLang="en-US" smtClean="0"/>
              <a:t>22</a:t>
            </a:fld>
            <a:endParaRPr lang="zh-TW" altLang="en-US"/>
          </a:p>
        </p:txBody>
      </p:sp>
      <p:pic>
        <p:nvPicPr>
          <p:cNvPr id="7170" name="Picture 2" descr="「新生兒加護病房 大數據」的圖片搜尋結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788" y="2208213"/>
            <a:ext cx="4693269" cy="3121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4479" y="2108201"/>
            <a:ext cx="6207198" cy="3475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787442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71489" y="365125"/>
            <a:ext cx="11515724" cy="1325563"/>
          </a:xfrm>
        </p:spPr>
        <p:txBody>
          <a:bodyPr/>
          <a:lstStyle/>
          <a:p>
            <a:r>
              <a:rPr lang="zh-TW" altLang="en-US" dirty="0"/>
              <a:t>生態：</a:t>
            </a:r>
            <a:r>
              <a:rPr lang="en-US" altLang="zh-TW" dirty="0"/>
              <a:t>Can you detect and classify species of fish?</a:t>
            </a:r>
            <a:endParaRPr lang="zh-TW" alt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7374" y="1420018"/>
            <a:ext cx="8540930" cy="4595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字方塊 3"/>
          <p:cNvSpPr txBox="1"/>
          <p:nvPr/>
        </p:nvSpPr>
        <p:spPr>
          <a:xfrm>
            <a:off x="685800" y="6217205"/>
            <a:ext cx="6989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https://</a:t>
            </a:r>
            <a:r>
              <a:rPr lang="en-US" altLang="zh-TW" dirty="0">
                <a:hlinkClick r:id="rId3"/>
              </a:rPr>
              <a:t>www.kaggle.com/c/the-nature-conservancy-fisheries-monitoring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FF074-8E6A-4F4C-BF1E-E91E6B1C9AB2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34698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2050" name="Picture 2" descr="The Nature Conservancy Competi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762" y="2149474"/>
            <a:ext cx="11554360" cy="3151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FF074-8E6A-4F4C-BF1E-E91E6B1C9AB2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531419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醫學：</a:t>
            </a:r>
            <a:r>
              <a:rPr lang="en-US" altLang="zh-TW" dirty="0"/>
              <a:t>Predict seizures from EEG recordings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3525" y="2076450"/>
            <a:ext cx="8724900" cy="407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FF074-8E6A-4F4C-BF1E-E91E6B1C9AB2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79188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金融：</a:t>
            </a:r>
            <a:r>
              <a:rPr lang="en-US" altLang="zh-TW" dirty="0" err="1"/>
              <a:t>FinTech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00774" y="1825625"/>
            <a:ext cx="5153025" cy="4351338"/>
          </a:xfrm>
        </p:spPr>
        <p:txBody>
          <a:bodyPr/>
          <a:lstStyle/>
          <a:p>
            <a:r>
              <a:rPr lang="zh-TW" altLang="en-US" dirty="0"/>
              <a:t>付款</a:t>
            </a:r>
            <a:endParaRPr lang="en-US" altLang="zh-TW" dirty="0"/>
          </a:p>
          <a:p>
            <a:r>
              <a:rPr lang="zh-TW" altLang="en-US" dirty="0"/>
              <a:t>資產管理</a:t>
            </a:r>
            <a:endParaRPr lang="en-US" altLang="zh-TW" dirty="0"/>
          </a:p>
          <a:p>
            <a:r>
              <a:rPr lang="zh-TW" altLang="en-US" dirty="0"/>
              <a:t>貸款</a:t>
            </a:r>
            <a:endParaRPr lang="en-US" altLang="zh-TW" dirty="0"/>
          </a:p>
          <a:p>
            <a:r>
              <a:rPr lang="en-US" altLang="zh-TW" dirty="0"/>
              <a:t>…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FF074-8E6A-4F4C-BF1E-E91E6B1C9AB2}" type="slidenum">
              <a:rPr lang="zh-TW" altLang="en-US" smtClean="0"/>
              <a:t>26</a:t>
            </a:fld>
            <a:endParaRPr lang="zh-TW" altLang="en-US"/>
          </a:p>
        </p:txBody>
      </p:sp>
      <p:pic>
        <p:nvPicPr>
          <p:cNvPr id="8194" name="Picture 2" descr="「FinTech」的圖片搜尋結果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776" y="1899622"/>
            <a:ext cx="5402262" cy="4459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/>
          <p:cNvSpPr txBox="1"/>
          <p:nvPr/>
        </p:nvSpPr>
        <p:spPr>
          <a:xfrm>
            <a:off x="6529388" y="5443538"/>
            <a:ext cx="538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hlinkClick r:id="rId3"/>
              </a:rPr>
              <a:t>http://www.eisland.com.tw/Main.php?stat=a_xAfLTEW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496149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音樂：大數據作曲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FF074-8E6A-4F4C-BF1E-E91E6B1C9AB2}" type="slidenum">
              <a:rPr lang="zh-TW" altLang="en-US" smtClean="0"/>
              <a:t>27</a:t>
            </a:fld>
            <a:endParaRPr lang="zh-TW" altLang="en-US"/>
          </a:p>
        </p:txBody>
      </p:sp>
      <p:pic>
        <p:nvPicPr>
          <p:cNvPr id="9218" name="Picture 2" descr="https://image2.thenewslens.com/2015/12/42-17016571.jpg?fit=crop&amp;h=600&amp;q=100&amp;w=100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8724" y="1828801"/>
            <a:ext cx="6286499" cy="3771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/>
          <p:cNvSpPr txBox="1"/>
          <p:nvPr/>
        </p:nvSpPr>
        <p:spPr>
          <a:xfrm>
            <a:off x="1057275" y="5972175"/>
            <a:ext cx="50543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hlinkClick r:id="rId3"/>
              </a:rPr>
              <a:t>https://www.youtube.com/watch?v=jLR-_c_uCwI</a:t>
            </a:r>
            <a:endParaRPr lang="en-US" altLang="zh-TW" dirty="0"/>
          </a:p>
          <a:p>
            <a:r>
              <a:rPr lang="en-US" altLang="zh-TW" dirty="0">
                <a:hlinkClick r:id="rId4"/>
              </a:rPr>
              <a:t>https://www.youtube.com/watch?v=mnBUxG-wSVg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590859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藝術：電腦創作藝術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FF074-8E6A-4F4C-BF1E-E91E6B1C9AB2}" type="slidenum">
              <a:rPr lang="zh-TW" altLang="en-US" smtClean="0"/>
              <a:t>28</a:t>
            </a:fld>
            <a:endParaRPr lang="zh-TW" altLang="en-US"/>
          </a:p>
        </p:txBody>
      </p:sp>
      <p:pic>
        <p:nvPicPr>
          <p:cNvPr id="10242" name="Picture 2" descr="▲藉由電腦分析、學習後，進行衍生創作的影像作品，底下為原本提供電腦參考影像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1513" y="1655762"/>
            <a:ext cx="7620000" cy="5076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93161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相片自動著色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FF074-8E6A-4F4C-BF1E-E91E6B1C9AB2}" type="slidenum">
              <a:rPr lang="zh-TW" altLang="en-US" smtClean="0"/>
              <a:t>29</a:t>
            </a:fld>
            <a:endParaRPr lang="zh-TW" altLang="en-US"/>
          </a:p>
        </p:txBody>
      </p:sp>
      <p:pic>
        <p:nvPicPr>
          <p:cNvPr id="6146" name="Picture 2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4625" y="1752600"/>
            <a:ext cx="6913586" cy="4719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847716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大綱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機器人</a:t>
            </a:r>
            <a:endParaRPr lang="en-US" altLang="zh-TW" dirty="0"/>
          </a:p>
          <a:p>
            <a:r>
              <a:rPr lang="zh-TW" altLang="en-US" dirty="0"/>
              <a:t>物聯網</a:t>
            </a:r>
            <a:endParaRPr lang="en-US" altLang="zh-TW" dirty="0"/>
          </a:p>
          <a:p>
            <a:r>
              <a:rPr lang="zh-TW" altLang="en-US" dirty="0"/>
              <a:t>大數據</a:t>
            </a:r>
            <a:endParaRPr lang="en-US" altLang="zh-TW" dirty="0"/>
          </a:p>
          <a:p>
            <a:r>
              <a:rPr lang="zh-CN" altLang="en-US" dirty="0"/>
              <a:t>翻轉教育</a:t>
            </a:r>
            <a:endParaRPr lang="en-US" altLang="zh-CN" dirty="0"/>
          </a:p>
          <a:p>
            <a:r>
              <a:rPr lang="zh-CN" altLang="en-US" dirty="0"/>
              <a:t>如何迎戰科技浪潮？</a:t>
            </a:r>
            <a:endParaRPr lang="en-US" altLang="zh-TW" dirty="0"/>
          </a:p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FF074-8E6A-4F4C-BF1E-E91E6B1C9AB2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663705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體育：魔球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825625"/>
            <a:ext cx="5419725" cy="4351338"/>
          </a:xfrm>
        </p:spPr>
        <p:txBody>
          <a:bodyPr/>
          <a:lstStyle/>
          <a:p>
            <a:r>
              <a:rPr lang="en-US" altLang="zh-TW" dirty="0"/>
              <a:t>《</a:t>
            </a:r>
            <a:r>
              <a:rPr lang="zh-TW" altLang="en-US" dirty="0"/>
              <a:t>魔球</a:t>
            </a:r>
            <a:r>
              <a:rPr lang="en-US" altLang="zh-TW" dirty="0"/>
              <a:t>》</a:t>
            </a:r>
            <a:r>
              <a:rPr lang="zh-TW" altLang="en-US" dirty="0"/>
              <a:t>（英語：</a:t>
            </a:r>
            <a:r>
              <a:rPr lang="en-US" altLang="zh-TW" dirty="0" err="1"/>
              <a:t>Moneyball</a:t>
            </a:r>
            <a:r>
              <a:rPr lang="zh-TW" altLang="en-US" dirty="0"/>
              <a:t>）是一部</a:t>
            </a:r>
            <a:r>
              <a:rPr lang="en-US" altLang="zh-TW" dirty="0"/>
              <a:t>2011</a:t>
            </a:r>
            <a:r>
              <a:rPr lang="zh-TW" altLang="en-US" dirty="0"/>
              <a:t>年棒球題材的美國運動劇情片，由班奈特</a:t>
            </a:r>
            <a:r>
              <a:rPr lang="en-US" altLang="zh-TW" dirty="0"/>
              <a:t>·</a:t>
            </a:r>
            <a:r>
              <a:rPr lang="zh-TW" altLang="en-US" dirty="0"/>
              <a:t>米勒導演，布萊德</a:t>
            </a:r>
            <a:r>
              <a:rPr lang="en-US" altLang="zh-TW" dirty="0"/>
              <a:t>·</a:t>
            </a:r>
            <a:r>
              <a:rPr lang="zh-TW" altLang="en-US" dirty="0"/>
              <a:t>彼特主演，哥倫比亞電影公司負責發行。影片根據邁克爾</a:t>
            </a:r>
            <a:r>
              <a:rPr lang="en-US" altLang="zh-TW" dirty="0"/>
              <a:t>·</a:t>
            </a:r>
            <a:r>
              <a:rPr lang="zh-TW" altLang="en-US" dirty="0"/>
              <a:t>路易斯於</a:t>
            </a:r>
            <a:r>
              <a:rPr lang="en-US" altLang="zh-TW" dirty="0"/>
              <a:t>2003</a:t>
            </a:r>
            <a:r>
              <a:rPr lang="zh-TW" altLang="en-US" dirty="0"/>
              <a:t>年發表的同名書籍改編而成，講述</a:t>
            </a:r>
            <a:r>
              <a:rPr lang="zh-TW" altLang="en-US" b="1" dirty="0">
                <a:solidFill>
                  <a:srgbClr val="FF0000"/>
                </a:solidFill>
              </a:rPr>
              <a:t>奧克蘭運動家</a:t>
            </a:r>
            <a:r>
              <a:rPr lang="zh-TW" altLang="en-US" dirty="0"/>
              <a:t>在球隊總經理比利</a:t>
            </a:r>
            <a:r>
              <a:rPr lang="en-US" altLang="zh-TW" dirty="0"/>
              <a:t>·</a:t>
            </a:r>
            <a:r>
              <a:rPr lang="zh-TW" altLang="en-US" dirty="0"/>
              <a:t>比恩的帶領下所取得的驚人成績。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FF074-8E6A-4F4C-BF1E-E91E6B1C9AB2}" type="slidenum">
              <a:rPr lang="zh-TW" altLang="en-US" smtClean="0"/>
              <a:t>30</a:t>
            </a:fld>
            <a:endParaRPr lang="zh-TW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9973" y="1543051"/>
            <a:ext cx="2995613" cy="44525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073514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自動駕駛核心技術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99352" y="1925637"/>
            <a:ext cx="10515600" cy="4351338"/>
          </a:xfrm>
        </p:spPr>
        <p:txBody>
          <a:bodyPr/>
          <a:lstStyle/>
          <a:p>
            <a:r>
              <a:rPr lang="zh-TW" altLang="en-US" dirty="0"/>
              <a:t>標線偵測</a:t>
            </a:r>
            <a:endParaRPr lang="en-US" altLang="zh-TW" dirty="0"/>
          </a:p>
          <a:p>
            <a:r>
              <a:rPr lang="zh-TW" altLang="en-US" dirty="0"/>
              <a:t>號誌辨識</a:t>
            </a:r>
            <a:endParaRPr lang="en-US" altLang="zh-TW" dirty="0"/>
          </a:p>
          <a:p>
            <a:r>
              <a:rPr lang="zh-TW" altLang="en-US" dirty="0"/>
              <a:t>車輛偵測與追蹤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FF074-8E6A-4F4C-BF1E-E91E6B1C9AB2}" type="slidenum">
              <a:rPr lang="zh-TW" altLang="en-US" smtClean="0"/>
              <a:t>31</a:t>
            </a:fld>
            <a:endParaRPr lang="zh-TW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7152" y="695325"/>
            <a:ext cx="2859024" cy="213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2816" y="3501290"/>
            <a:ext cx="3524221" cy="26224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625" y="3752852"/>
            <a:ext cx="3767666" cy="2119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645779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The Great Robot Race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hlinkClick r:id="rId2"/>
              </a:rPr>
              <a:t>https://www.youtube.com/watch?v=saVZ_X9GfIM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FF074-8E6A-4F4C-BF1E-E91E6B1C9AB2}" type="slidenum">
              <a:rPr lang="zh-TW" altLang="en-US" smtClean="0"/>
              <a:t>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307398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436562"/>
            <a:ext cx="10515600" cy="1325563"/>
          </a:xfrm>
        </p:spPr>
        <p:txBody>
          <a:bodyPr/>
          <a:lstStyle/>
          <a:p>
            <a:r>
              <a:rPr lang="en-US" altLang="zh-TW" dirty="0"/>
              <a:t>VNU</a:t>
            </a:r>
            <a:r>
              <a:rPr lang="zh-TW" altLang="en-US" dirty="0"/>
              <a:t> 電資研究所：</a:t>
            </a:r>
            <a:br>
              <a:rPr lang="en-US" altLang="zh-TW" dirty="0"/>
            </a:br>
            <a:r>
              <a:rPr lang="zh-TW" altLang="en-US" dirty="0"/>
              <a:t>工業</a:t>
            </a:r>
            <a:r>
              <a:rPr lang="en-US" altLang="zh-TW" dirty="0"/>
              <a:t>4.0</a:t>
            </a:r>
            <a:r>
              <a:rPr lang="zh-TW" altLang="en-US" dirty="0"/>
              <a:t>、</a:t>
            </a:r>
            <a:r>
              <a:rPr lang="en-US" altLang="zh-TW" dirty="0" err="1"/>
              <a:t>IoT</a:t>
            </a:r>
            <a:r>
              <a:rPr lang="zh-TW" altLang="en-US" dirty="0"/>
              <a:t>、機器人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FF074-8E6A-4F4C-BF1E-E91E6B1C9AB2}" type="slidenum">
              <a:rPr lang="zh-TW" altLang="en-US" smtClean="0"/>
              <a:t>33</a:t>
            </a:fld>
            <a:endParaRPr lang="zh-TW" altLang="en-US"/>
          </a:p>
        </p:txBody>
      </p:sp>
      <p:pic>
        <p:nvPicPr>
          <p:cNvPr id="2050" name="Picture 2" descr="F:\DCIM\Camera\IMG_20161122_13060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810" y="1867749"/>
            <a:ext cx="6184489" cy="4638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F:\DCIM\Camera\IMG_20161122_144614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6161" y="4059270"/>
            <a:ext cx="3262462" cy="2446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78072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教育：</a:t>
            </a:r>
            <a:r>
              <a:rPr lang="en-US" altLang="zh-TW" dirty="0"/>
              <a:t>Learning with Big Data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981074" y="1868488"/>
            <a:ext cx="10515600" cy="4351338"/>
          </a:xfrm>
        </p:spPr>
        <p:txBody>
          <a:bodyPr/>
          <a:lstStyle/>
          <a:p>
            <a:r>
              <a:rPr lang="en-US" altLang="zh-TW" dirty="0"/>
              <a:t>MOOC (massive open online course):</a:t>
            </a:r>
          </a:p>
          <a:p>
            <a:pPr lvl="1"/>
            <a:r>
              <a:rPr lang="zh-TW" altLang="en-US" dirty="0"/>
              <a:t>台灣各大學</a:t>
            </a:r>
            <a:r>
              <a:rPr lang="en-US" altLang="zh-TW" dirty="0"/>
              <a:t>OCW</a:t>
            </a:r>
          </a:p>
          <a:p>
            <a:pPr lvl="1"/>
            <a:r>
              <a:rPr lang="en-US" altLang="zh-TW" dirty="0">
                <a:hlinkClick r:id="rId2"/>
              </a:rPr>
              <a:t>Coursera</a:t>
            </a:r>
            <a:endParaRPr lang="en-US" altLang="zh-TW" dirty="0"/>
          </a:p>
          <a:p>
            <a:pPr lvl="1"/>
            <a:r>
              <a:rPr lang="en-US" altLang="zh-TW" dirty="0">
                <a:hlinkClick r:id="rId3"/>
              </a:rPr>
              <a:t>Udacity</a:t>
            </a:r>
            <a:endParaRPr lang="en-US" altLang="zh-TW" dirty="0"/>
          </a:p>
          <a:p>
            <a:pPr lvl="1"/>
            <a:r>
              <a:rPr lang="en-US" altLang="zh-TW" dirty="0">
                <a:hlinkClick r:id="rId4"/>
              </a:rPr>
              <a:t>edX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FF074-8E6A-4F4C-BF1E-E91E6B1C9AB2}" type="slidenum">
              <a:rPr lang="zh-TW" altLang="en-US" smtClean="0"/>
              <a:t>34</a:t>
            </a:fld>
            <a:endParaRPr lang="zh-TW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1838" y="1928812"/>
            <a:ext cx="4371976" cy="43719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591900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2EE329-7557-6649-98C5-31CCB94B76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5912" y="2181733"/>
            <a:ext cx="5306568" cy="1325563"/>
          </a:xfrm>
        </p:spPr>
        <p:txBody>
          <a:bodyPr/>
          <a:lstStyle/>
          <a:p>
            <a:r>
              <a:rPr kumimoji="1" lang="zh-TW" altLang="en-US" dirty="0"/>
              <a:t>如何迎戰科技浪潮？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F4F663C-A91E-CE47-814A-FE6A1B5F0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FF074-8E6A-4F4C-BF1E-E91E6B1C9AB2}" type="slidenum">
              <a:rPr lang="zh-TW" altLang="en-US" smtClean="0"/>
              <a:t>35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053222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0881DBA-A006-FC42-AE56-1918C0C05E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STEM, STEAM</a:t>
            </a:r>
            <a:r>
              <a:rPr kumimoji="1" lang="zh-CN" altLang="en-US" dirty="0"/>
              <a:t>教育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564120B-3597-9146-878C-1ECE2A46E4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" altLang="zh-TW" dirty="0">
                <a:hlinkClick r:id="rId2"/>
              </a:rPr>
              <a:t>https://flipedu.parenting.com.tw/topic/26</a:t>
            </a:r>
            <a:endParaRPr lang="en" altLang="zh-TW" dirty="0"/>
          </a:p>
          <a:p>
            <a:r>
              <a:rPr lang="en" altLang="zh-TW" dirty="0"/>
              <a:t>STEM</a:t>
            </a:r>
            <a:r>
              <a:rPr lang="zh-TW" altLang="en-US" dirty="0"/>
              <a:t>教育在美國，已被視為是攸關國家未來競爭力的政策和人才投資。</a:t>
            </a:r>
            <a:endParaRPr lang="en-US" altLang="zh-TW" dirty="0"/>
          </a:p>
          <a:p>
            <a:r>
              <a:rPr lang="zh-TW" altLang="en-US" dirty="0"/>
              <a:t>為什麼推動</a:t>
            </a:r>
            <a:r>
              <a:rPr lang="en" altLang="zh-TW" dirty="0"/>
              <a:t>STEM</a:t>
            </a:r>
            <a:r>
              <a:rPr lang="zh-TW" altLang="en-US" dirty="0"/>
              <a:t>教育？</a:t>
            </a:r>
            <a:endParaRPr lang="en-US" altLang="zh-TW" dirty="0"/>
          </a:p>
          <a:p>
            <a:pPr lvl="1"/>
            <a:r>
              <a:rPr lang="en" altLang="zh-TW" dirty="0"/>
              <a:t>STEM </a:t>
            </a:r>
            <a:r>
              <a:rPr lang="zh-TW" altLang="en-US" dirty="0"/>
              <a:t>起薪高、工作機會倍數成長</a:t>
            </a:r>
            <a:endParaRPr lang="en-US" altLang="zh-TW" dirty="0"/>
          </a:p>
          <a:p>
            <a:pPr lvl="1"/>
            <a:r>
              <a:rPr lang="en" altLang="zh-TW" dirty="0"/>
              <a:t>STEM </a:t>
            </a:r>
            <a:r>
              <a:rPr lang="zh-TW" altLang="en-US" dirty="0"/>
              <a:t>也是未來生活力</a:t>
            </a:r>
            <a:endParaRPr lang="en-US" altLang="zh-TW" dirty="0"/>
          </a:p>
          <a:p>
            <a:r>
              <a:rPr lang="zh-TW" altLang="en-US" dirty="0"/>
              <a:t>為什麼</a:t>
            </a:r>
            <a:r>
              <a:rPr lang="en" altLang="zh-TW" dirty="0"/>
              <a:t>STEM</a:t>
            </a:r>
            <a:r>
              <a:rPr lang="zh-TW" altLang="en-US" dirty="0"/>
              <a:t>又成為</a:t>
            </a:r>
            <a:r>
              <a:rPr lang="en" altLang="zh-TW" dirty="0"/>
              <a:t>STEAM</a:t>
            </a:r>
            <a:r>
              <a:rPr lang="zh-TW" altLang="en" dirty="0"/>
              <a:t>？</a:t>
            </a:r>
            <a:endParaRPr lang="en-US" altLang="zh-TW" dirty="0"/>
          </a:p>
          <a:p>
            <a:pPr lvl="1"/>
            <a:r>
              <a:rPr lang="zh-TW" altLang="en-US" dirty="0"/>
              <a:t>更進一步，有人把</a:t>
            </a:r>
            <a:r>
              <a:rPr lang="en" altLang="zh-TW" dirty="0"/>
              <a:t>STEM</a:t>
            </a:r>
            <a:r>
              <a:rPr lang="zh-TW" altLang="en-US" dirty="0"/>
              <a:t>拓展成</a:t>
            </a:r>
            <a:r>
              <a:rPr lang="en" altLang="zh-TW" dirty="0"/>
              <a:t>STEAM</a:t>
            </a:r>
            <a:r>
              <a:rPr lang="zh-TW" altLang="en" dirty="0"/>
              <a:t>，</a:t>
            </a:r>
            <a:r>
              <a:rPr lang="zh-TW" altLang="en-US" dirty="0"/>
              <a:t>增加了</a:t>
            </a:r>
            <a:r>
              <a:rPr lang="en" altLang="zh-TW" dirty="0"/>
              <a:t>Art</a:t>
            </a:r>
            <a:r>
              <a:rPr lang="zh-TW" altLang="en-US" dirty="0"/>
              <a:t>藝術，因為擔心太強調數學與科技，忽略了人文關懷。學習並結合語言、人文、設計、音樂、藝術等學科，除了更能刺激創意，也更能符合人的需求。</a:t>
            </a:r>
            <a:endParaRPr lang="en" altLang="zh-TW" dirty="0"/>
          </a:p>
          <a:p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9DCBEBC-6D68-CE47-BC67-6FC876AFA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FF074-8E6A-4F4C-BF1E-E91E6B1C9AB2}" type="slidenum">
              <a:rPr lang="zh-TW" altLang="en-US" smtClean="0"/>
              <a:t>36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069046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提問與討論</a:t>
            </a: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0866" y="2177657"/>
            <a:ext cx="5238750" cy="3724275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FF074-8E6A-4F4C-BF1E-E91E6B1C9AB2}" type="slidenum">
              <a:rPr lang="zh-TW" altLang="en-US" smtClean="0"/>
              <a:t>37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095520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FF074-8E6A-4F4C-BF1E-E91E6B1C9AB2}" type="slidenum">
              <a:rPr lang="zh-TW" altLang="en-US" smtClean="0"/>
              <a:t>4</a:t>
            </a:fld>
            <a:endParaRPr lang="zh-TW" alt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126" y="595313"/>
            <a:ext cx="10433346" cy="5948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99298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FF074-8E6A-4F4C-BF1E-E91E6B1C9AB2}" type="slidenum">
              <a:rPr lang="zh-TW" altLang="en-US" smtClean="0"/>
              <a:t>5</a:t>
            </a:fld>
            <a:endParaRPr lang="zh-TW" altLang="en-US"/>
          </a:p>
        </p:txBody>
      </p:sp>
      <p:pic>
        <p:nvPicPr>
          <p:cNvPr id="8194" name="Picture 2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0" y="428624"/>
            <a:ext cx="8134350" cy="6100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198349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53B6B82-1DCE-2A44-9383-E8CA9E29D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運用</a:t>
            </a:r>
            <a:r>
              <a:rPr kumimoji="1" lang="zh-TW" altLang="en-US" dirty="0"/>
              <a:t>最新人工智慧技術</a:t>
            </a:r>
            <a:r>
              <a:rPr kumimoji="1" lang="en-US" altLang="zh-TW" dirty="0"/>
              <a:t>…</a:t>
            </a:r>
            <a:endParaRPr kumimoji="1" lang="zh-TW" altLang="en-US" dirty="0"/>
          </a:p>
        </p:txBody>
      </p:sp>
      <p:pic>
        <p:nvPicPr>
          <p:cNvPr id="6" name="內容版面配置區 5">
            <a:hlinkClick r:id="rId2"/>
            <a:extLst>
              <a:ext uri="{FF2B5EF4-FFF2-40B4-BE49-F238E27FC236}">
                <a16:creationId xmlns:a16="http://schemas.microsoft.com/office/drawing/2014/main" id="{E1462B0E-CE73-2240-8BA2-AFF7117CE3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1733" y="2008505"/>
            <a:ext cx="3313334" cy="2295271"/>
          </a:xfr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28BC343-7C33-C54F-944C-2FE0AD5390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FF074-8E6A-4F4C-BF1E-E91E6B1C9AB2}" type="slidenum">
              <a:rPr lang="zh-TW" altLang="en-US" smtClean="0"/>
              <a:t>6</a:t>
            </a:fld>
            <a:endParaRPr lang="zh-TW" altLang="en-US"/>
          </a:p>
        </p:txBody>
      </p:sp>
      <p:pic>
        <p:nvPicPr>
          <p:cNvPr id="8" name="圖片 7">
            <a:hlinkClick r:id="rId4"/>
            <a:extLst>
              <a:ext uri="{FF2B5EF4-FFF2-40B4-BE49-F238E27FC236}">
                <a16:creationId xmlns:a16="http://schemas.microsoft.com/office/drawing/2014/main" id="{5439A8A1-2E9C-7847-885B-205F3FDBE6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5199" y="2005637"/>
            <a:ext cx="3176610" cy="2301006"/>
          </a:xfrm>
          <a:prstGeom prst="rect">
            <a:avLst/>
          </a:prstGeom>
        </p:spPr>
      </p:pic>
      <p:pic>
        <p:nvPicPr>
          <p:cNvPr id="10" name="圖片 9">
            <a:hlinkClick r:id="rId6"/>
            <a:extLst>
              <a:ext uri="{FF2B5EF4-FFF2-40B4-BE49-F238E27FC236}">
                <a16:creationId xmlns:a16="http://schemas.microsoft.com/office/drawing/2014/main" id="{DE1432F3-62E3-0741-A77D-E93501BE711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1733" y="4621593"/>
            <a:ext cx="3319386" cy="1806956"/>
          </a:xfrm>
          <a:prstGeom prst="rect">
            <a:avLst/>
          </a:prstGeom>
        </p:spPr>
      </p:pic>
      <p:pic>
        <p:nvPicPr>
          <p:cNvPr id="12" name="圖片 11">
            <a:hlinkClick r:id="rId8"/>
            <a:extLst>
              <a:ext uri="{FF2B5EF4-FFF2-40B4-BE49-F238E27FC236}">
                <a16:creationId xmlns:a16="http://schemas.microsoft.com/office/drawing/2014/main" id="{93E62566-4AC4-7940-A751-A69E4197116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5198" y="4621591"/>
            <a:ext cx="3723585" cy="1806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0833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何謂機器人</a:t>
            </a:r>
            <a:r>
              <a:rPr lang="en-US" altLang="zh-TW" dirty="0"/>
              <a:t>?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>
                <a:hlinkClick r:id="rId2"/>
              </a:rPr>
              <a:t>https://www.youtube.com/watch?v=cIlvl66OZ_4</a:t>
            </a:r>
            <a:endParaRPr lang="en-US" altLang="zh-TW" dirty="0"/>
          </a:p>
          <a:p>
            <a:r>
              <a:rPr lang="en-US" altLang="zh-TW" dirty="0"/>
              <a:t>ASIMO  </a:t>
            </a:r>
            <a:r>
              <a:rPr lang="en-US" altLang="zh-TW" dirty="0">
                <a:hlinkClick r:id="rId3"/>
              </a:rPr>
              <a:t>https://www.youtube.com/watch?v=JlRPICfnmhw</a:t>
            </a:r>
            <a:endParaRPr lang="en-US" altLang="zh-TW" dirty="0"/>
          </a:p>
          <a:p>
            <a:r>
              <a:rPr lang="en-US" altLang="zh-TW" dirty="0"/>
              <a:t>NAO </a:t>
            </a:r>
            <a:r>
              <a:rPr lang="en-US" altLang="zh-TW" dirty="0">
                <a:hlinkClick r:id="rId4"/>
              </a:rPr>
              <a:t>https://www.youtube.com/watch?v=j3T4Q8TZpfk</a:t>
            </a: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DeepMind </a:t>
            </a:r>
            <a:r>
              <a:rPr lang="en-US" altLang="zh-TW" dirty="0">
                <a:hlinkClick r:id="rId5"/>
              </a:rPr>
              <a:t>https://www.youtube.com/watch?v=gn4nRCC9TwQ</a:t>
            </a:r>
            <a:endParaRPr lang="en-US" altLang="zh-TW" dirty="0"/>
          </a:p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340" y="1825625"/>
            <a:ext cx="1847850" cy="2466975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753" y="1655112"/>
            <a:ext cx="1920247" cy="280800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6922" y="1825624"/>
            <a:ext cx="4262191" cy="2466975"/>
          </a:xfrm>
          <a:prstGeom prst="rect">
            <a:avLst/>
          </a:prstGeom>
        </p:spPr>
      </p:pic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FF074-8E6A-4F4C-BF1E-E91E6B1C9AB2}" type="slidenum">
              <a:rPr lang="zh-TW" altLang="en-US" smtClean="0"/>
              <a:t>7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108650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情感機器人</a:t>
            </a: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4733" y="1690688"/>
            <a:ext cx="5860883" cy="4069443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1657350" y="6201846"/>
            <a:ext cx="48261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hlinkClick r:id="rId3"/>
              </a:rPr>
              <a:t>https://www.youtube.com/watch?v=GXyLcszVYtg</a:t>
            </a:r>
            <a:endParaRPr lang="en-US" altLang="zh-TW" dirty="0"/>
          </a:p>
          <a:p>
            <a:r>
              <a:rPr lang="en-US" altLang="zh-TW" dirty="0"/>
              <a:t>https://</a:t>
            </a:r>
            <a:r>
              <a:rPr lang="en-US" altLang="zh-TW" dirty="0">
                <a:hlinkClick r:id="rId4"/>
              </a:rPr>
              <a:t>www.youtube.com/watch?v=lqlyxg1-gE0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FF074-8E6A-4F4C-BF1E-E91E6B1C9AB2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494817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工業機器人</a:t>
            </a:r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4613" y="1536685"/>
            <a:ext cx="6866256" cy="4569182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FF074-8E6A-4F4C-BF1E-E91E6B1C9AB2}" type="slidenum">
              <a:rPr lang="zh-TW" altLang="en-US" smtClean="0"/>
              <a:t>9</a:t>
            </a:fld>
            <a:endParaRPr lang="zh-TW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EA57930-ECBA-9F4A-AE6A-D6B0494B1C52}"/>
              </a:ext>
            </a:extLst>
          </p:cNvPr>
          <p:cNvSpPr/>
          <p:nvPr/>
        </p:nvSpPr>
        <p:spPr>
          <a:xfrm>
            <a:off x="2004613" y="6356350"/>
            <a:ext cx="48812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hlinkClick r:id="rId3"/>
              </a:rPr>
              <a:t>https://www.youtube.com/watch?v=8_lfxPI5ObM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582658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7119</TotalTime>
  <Words>820</Words>
  <Application>Microsoft Macintosh PowerPoint</Application>
  <PresentationFormat>寬螢幕</PresentationFormat>
  <Paragraphs>148</Paragraphs>
  <Slides>37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37</vt:i4>
      </vt:variant>
    </vt:vector>
  </HeadingPairs>
  <TitlesOfParts>
    <vt:vector size="44" baseType="lpstr">
      <vt:lpstr>新細明體</vt:lpstr>
      <vt:lpstr>宋体</vt:lpstr>
      <vt:lpstr>Arial</vt:lpstr>
      <vt:lpstr>Calibri</vt:lpstr>
      <vt:lpstr>Calibri Light</vt:lpstr>
      <vt:lpstr>Wingdings</vt:lpstr>
      <vt:lpstr>Office 佈景主題</vt:lpstr>
      <vt:lpstr>如何迎戰科技浪潮 How to ride the wave of technology?</vt:lpstr>
      <vt:lpstr>簡歷</vt:lpstr>
      <vt:lpstr>大綱</vt:lpstr>
      <vt:lpstr>PowerPoint 簡報</vt:lpstr>
      <vt:lpstr>PowerPoint 簡報</vt:lpstr>
      <vt:lpstr>運用最新人工智慧技術…</vt:lpstr>
      <vt:lpstr>何謂機器人?</vt:lpstr>
      <vt:lpstr>情感機器人</vt:lpstr>
      <vt:lpstr>工業機器人</vt:lpstr>
      <vt:lpstr>特斯拉(TELSA)自動化</vt:lpstr>
      <vt:lpstr>全自動無人旅館？</vt:lpstr>
      <vt:lpstr>這也叫機器人</vt:lpstr>
      <vt:lpstr>這也是…</vt:lpstr>
      <vt:lpstr>另一些有趣的機器人…</vt:lpstr>
      <vt:lpstr>What is IoT?</vt:lpstr>
      <vt:lpstr>Why the Current focus on IoT?</vt:lpstr>
      <vt:lpstr>物聯網應用：智慧家電</vt:lpstr>
      <vt:lpstr>大數據</vt:lpstr>
      <vt:lpstr>流行病學：Google Flu Trend Prediction</vt:lpstr>
      <vt:lpstr>行銷：Target</vt:lpstr>
      <vt:lpstr>天文：Sloan Digital Sky Survey (SDSS)</vt:lpstr>
      <vt:lpstr>醫學：新生兒加護病房</vt:lpstr>
      <vt:lpstr>生態：Can you detect and classify species of fish?</vt:lpstr>
      <vt:lpstr>PowerPoint 簡報</vt:lpstr>
      <vt:lpstr>醫學：Predict seizures from EEG recordings</vt:lpstr>
      <vt:lpstr>金融：FinTech</vt:lpstr>
      <vt:lpstr>音樂：大數據作曲</vt:lpstr>
      <vt:lpstr>藝術：電腦創作藝術</vt:lpstr>
      <vt:lpstr>相片自動著色</vt:lpstr>
      <vt:lpstr>體育：魔球</vt:lpstr>
      <vt:lpstr>自動駕駛核心技術</vt:lpstr>
      <vt:lpstr>The Great Robot Race</vt:lpstr>
      <vt:lpstr>VNU 電資研究所： 工業4.0、IoT、機器人</vt:lpstr>
      <vt:lpstr>教育：Learning with Big Data</vt:lpstr>
      <vt:lpstr>如何迎戰科技浪潮？</vt:lpstr>
      <vt:lpstr>STEM, STEAM教育</vt:lpstr>
      <vt:lpstr>提問與討論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科技浪潮： 談機器人、物聯網、與大數據</dc:title>
  <dc:creator>Yi-Yuan Chiang</dc:creator>
  <cp:lastModifiedBy>Microsoft Office User</cp:lastModifiedBy>
  <cp:revision>119</cp:revision>
  <dcterms:created xsi:type="dcterms:W3CDTF">2016-08-22T06:01:50Z</dcterms:created>
  <dcterms:modified xsi:type="dcterms:W3CDTF">2019-05-22T12:08:47Z</dcterms:modified>
</cp:coreProperties>
</file>